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479" r:id="rId2"/>
    <p:sldId id="482" r:id="rId3"/>
    <p:sldId id="483" r:id="rId4"/>
    <p:sldId id="484" r:id="rId5"/>
    <p:sldId id="485" r:id="rId6"/>
    <p:sldId id="486" r:id="rId7"/>
    <p:sldId id="487" r:id="rId8"/>
    <p:sldId id="488" r:id="rId9"/>
    <p:sldId id="490" r:id="rId10"/>
    <p:sldId id="489" r:id="rId11"/>
    <p:sldId id="502" r:id="rId12"/>
    <p:sldId id="491" r:id="rId13"/>
    <p:sldId id="492" r:id="rId14"/>
    <p:sldId id="493" r:id="rId15"/>
    <p:sldId id="494" r:id="rId16"/>
    <p:sldId id="495" r:id="rId17"/>
    <p:sldId id="496" r:id="rId18"/>
    <p:sldId id="497" r:id="rId19"/>
    <p:sldId id="498" r:id="rId20"/>
    <p:sldId id="501" r:id="rId21"/>
    <p:sldId id="499" r:id="rId22"/>
    <p:sldId id="500" r:id="rId23"/>
  </p:sldIdLst>
  <p:sldSz cx="12188825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09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19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82816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43776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3047365" algn="l" defTabSz="12192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3656965" algn="l" defTabSz="12192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4266565" algn="l" defTabSz="12192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4876165" algn="l" defTabSz="12192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7C9C"/>
    <a:srgbClr val="5583A3"/>
    <a:srgbClr val="236288"/>
    <a:srgbClr val="388FD4"/>
    <a:srgbClr val="2D80B8"/>
    <a:srgbClr val="2E81B9"/>
    <a:srgbClr val="000000"/>
    <a:srgbClr val="0D6EB0"/>
    <a:srgbClr val="7F7F7F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83" autoAdjust="0"/>
    <p:restoredTop sz="94868" autoAdjust="0"/>
  </p:normalViewPr>
  <p:slideViewPr>
    <p:cSldViewPr showGuides="1">
      <p:cViewPr varScale="1">
        <p:scale>
          <a:sx n="105" d="100"/>
          <a:sy n="105" d="100"/>
        </p:scale>
        <p:origin x="804" y="96"/>
      </p:cViewPr>
      <p:guideLst>
        <p:guide orient="horz" pos="2160"/>
        <p:guide pos="3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828165" algn="l" defTabSz="1219200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2437765" algn="l" defTabSz="1219200" rtl="0" eaLnBrk="1" latinLnBrk="0" hangingPunct="1">
      <a:defRPr sz="16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30473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5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1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4695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advClick="0" advTm="0"/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165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7765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3365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2965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2565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1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7.xml"/><Relationship Id="rId7" Type="http://schemas.openxmlformats.org/officeDocument/2006/relationships/image" Target="../media/image17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30302100921"/>
          <p:cNvPicPr>
            <a:picLocks noChangeAspect="1"/>
          </p:cNvPicPr>
          <p:nvPr/>
        </p:nvPicPr>
        <p:blipFill>
          <a:blip r:embed="rId3"/>
          <a:srcRect t="63046" b="9011"/>
          <a:stretch>
            <a:fillRect/>
          </a:stretch>
        </p:blipFill>
        <p:spPr>
          <a:xfrm>
            <a:off x="0" y="4869160"/>
            <a:ext cx="12240260" cy="2008505"/>
          </a:xfrm>
          <a:prstGeom prst="rect">
            <a:avLst/>
          </a:prstGeom>
        </p:spPr>
      </p:pic>
      <p:sp>
        <p:nvSpPr>
          <p:cNvPr id="63" name="Text Box 2"/>
          <p:cNvSpPr txBox="1">
            <a:spLocks noChangeArrowheads="1"/>
          </p:cNvSpPr>
          <p:nvPr/>
        </p:nvSpPr>
        <p:spPr bwMode="auto">
          <a:xfrm>
            <a:off x="445390" y="1497003"/>
            <a:ext cx="11298044" cy="2072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5600" b="1" dirty="0">
                <a:solidFill>
                  <a:srgbClr val="127C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毕业资格、学位资格审核工作</a:t>
            </a:r>
            <a:endParaRPr lang="en-US" altLang="zh-CN" sz="5600" b="1" dirty="0">
              <a:solidFill>
                <a:srgbClr val="127C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5600" b="1" dirty="0">
                <a:solidFill>
                  <a:srgbClr val="127C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反馈暨布置会</a:t>
            </a:r>
            <a:endParaRPr lang="en-US" altLang="zh-CN" sz="5600" b="1" dirty="0">
              <a:solidFill>
                <a:srgbClr val="127C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文本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73" y="279698"/>
            <a:ext cx="2664296" cy="426778"/>
          </a:xfrm>
          <a:prstGeom prst="rect">
            <a:avLst/>
          </a:prstGeom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654252" y="4132049"/>
            <a:ext cx="3024336" cy="6668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baseline="-25000" dirty="0">
                <a:solidFill>
                  <a:srgbClr val="127C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教务处</a:t>
            </a:r>
            <a:endParaRPr lang="en-US" altLang="zh-CN" sz="2800" b="1" baseline="-25000" dirty="0">
              <a:solidFill>
                <a:srgbClr val="127C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baseline="-25000" dirty="0">
                <a:solidFill>
                  <a:srgbClr val="127C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2026</a:t>
            </a:r>
            <a:r>
              <a:rPr lang="zh-CN" altLang="en-US" sz="2800" b="1" baseline="-25000" dirty="0">
                <a:solidFill>
                  <a:srgbClr val="127C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b="1" baseline="-25000" dirty="0">
                <a:solidFill>
                  <a:srgbClr val="127C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baseline="-25000" dirty="0">
                <a:solidFill>
                  <a:srgbClr val="127C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b="1" baseline="-25000" dirty="0">
                <a:solidFill>
                  <a:srgbClr val="127C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baseline="-25000" dirty="0">
                <a:solidFill>
                  <a:srgbClr val="127C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2800" b="1" baseline="-25000" dirty="0">
              <a:solidFill>
                <a:srgbClr val="127C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2026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月资格审核工作布置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05E059-BDA7-4C24-B3F3-68DCCB498EC2}"/>
              </a:ext>
            </a:extLst>
          </p:cNvPr>
          <p:cNvSpPr txBox="1"/>
          <p:nvPr/>
        </p:nvSpPr>
        <p:spPr>
          <a:xfrm>
            <a:off x="909836" y="1092837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上报材料及填写要求：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1EDDDE5-7ADE-45C1-90EA-A029467F6D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08719"/>
            <a:ext cx="12188825" cy="561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79794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2026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月资格审核工作布置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05E059-BDA7-4C24-B3F3-68DCCB498EC2}"/>
              </a:ext>
            </a:extLst>
          </p:cNvPr>
          <p:cNvSpPr txBox="1"/>
          <p:nvPr/>
        </p:nvSpPr>
        <p:spPr>
          <a:xfrm>
            <a:off x="909836" y="1092837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上报材料及填写要求：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CAB340B-5FB6-4FE8-B7CB-C8950F7F8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3" y="2348880"/>
            <a:ext cx="12188825" cy="37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52011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2026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月资格审核工作布置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05E059-BDA7-4C24-B3F3-68DCCB498EC2}"/>
              </a:ext>
            </a:extLst>
          </p:cNvPr>
          <p:cNvSpPr txBox="1"/>
          <p:nvPr/>
        </p:nvSpPr>
        <p:spPr>
          <a:xfrm>
            <a:off x="1053852" y="1196752"/>
            <a:ext cx="10369152" cy="5154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填写附件</a:t>
            </a: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的注意事项：</a:t>
            </a:r>
            <a:endParaRPr lang="en-US" altLang="zh-CN" sz="28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本表中“应届”与“往届”</a:t>
            </a:r>
            <a:r>
              <a:rPr lang="zh-CN" altLang="en-US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仅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r>
              <a:rPr lang="zh-CN" altLang="en-US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区分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当年</a:t>
            </a: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月份毕业学生与结业后重修、申请补授学位学生用，</a:t>
            </a:r>
            <a:r>
              <a:rPr lang="zh-CN" altLang="en-US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不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r>
              <a:rPr lang="zh-CN" altLang="en-US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界定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“应届生”“往届生”用。</a:t>
            </a:r>
          </a:p>
          <a:p>
            <a:pPr>
              <a:lnSpc>
                <a:spcPts val="4000"/>
              </a:lnSpc>
            </a:pP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填写该表时注意各栏之间的</a:t>
            </a:r>
            <a:r>
              <a:rPr lang="zh-CN" altLang="en-US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逻辑关系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要准确：各类课程实修学分之和为学生“已获得总学分”，资格审核为“毕业”的学生，“已获得总学分”必须大于等于各类课程的应修学分之和，且“未修完应修学分”为</a:t>
            </a: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lnSpc>
                <a:spcPts val="4000"/>
              </a:lnSpc>
            </a:pP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本表中的毕业资格审核意见只有“</a:t>
            </a:r>
            <a:r>
              <a:rPr lang="zh-CN" altLang="en-US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毕业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”与“</a:t>
            </a:r>
            <a:r>
              <a:rPr lang="zh-CN" altLang="en-US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结业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”，因休学、退学、留级等不能如期毕结业的学生不填入本表。</a:t>
            </a:r>
          </a:p>
        </p:txBody>
      </p:sp>
    </p:spTree>
    <p:extLst>
      <p:ext uri="{BB962C8B-B14F-4D97-AF65-F5344CB8AC3E}">
        <p14:creationId xmlns:p14="http://schemas.microsoft.com/office/powerpoint/2010/main" val="384121629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2026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月资格审核工作布置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6DF8DA0-F318-40C4-BB9F-DFD754E2D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3796" y="1118352"/>
            <a:ext cx="6653024" cy="513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6502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2026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月资格审核工作布置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7AFB665-D5D4-4580-9AF4-029BB9368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948" y="1052736"/>
            <a:ext cx="8064896" cy="537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08334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2026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月资格审核工作布置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2817BDD-AC80-44B1-BDC5-D5067906FE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09836" y="1340768"/>
            <a:ext cx="10081120" cy="93610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附件</a:t>
            </a:r>
            <a:r>
              <a:rPr lang="en-US" altLang="zh-CN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的填写详见电子表格</a:t>
            </a:r>
            <a:endParaRPr lang="en-US" altLang="zh-CN" sz="1600" dirty="0">
              <a:solidFill>
                <a:srgbClr val="127C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F367524-12D1-4D27-B04D-D3FE4A589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796" y="2564904"/>
            <a:ext cx="11423006" cy="265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51075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三、其他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2817BDD-AC80-44B1-BDC5-D5067906FE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845940" y="980728"/>
            <a:ext cx="8424936" cy="64807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36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关于</a:t>
            </a:r>
            <a:r>
              <a:rPr lang="en-US" altLang="zh-CN" sz="36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月应征入伍学生的资格审核</a:t>
            </a: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B4043E5-CC4E-4E7C-90C0-7E34D17FD5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2124" y="1714377"/>
            <a:ext cx="5317433" cy="4896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706EB60-6F68-4F33-BA22-48FB645618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9552" y="499864"/>
            <a:ext cx="5317434" cy="624624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A2B97D0-2C7B-4F15-B434-903E526C61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81828" y="512675"/>
            <a:ext cx="5260601" cy="5593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E3B43E55-4BA1-4852-8C2B-E96F1A5F336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00720" y="1714376"/>
            <a:ext cx="5909716" cy="502699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spcBef>
                <a:spcPts val="600"/>
              </a:spcBef>
            </a:pPr>
            <a:r>
              <a:rPr lang="zh-CN" altLang="en-US" sz="3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如学生没有这份证明，征兵办将不予定兵。但</a:t>
            </a:r>
            <a:endParaRPr lang="en-US" altLang="zh-CN" sz="36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3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此</a:t>
            </a:r>
            <a:r>
              <a:rPr lang="en-US" altLang="zh-CN" sz="3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情况说明</a:t>
            </a:r>
            <a:r>
              <a:rPr lang="en-US" altLang="zh-CN" sz="3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一旦开出，即能说明学生能在当年</a:t>
            </a:r>
            <a:r>
              <a:rPr lang="en-US" altLang="zh-CN" sz="3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月份获得毕业证。</a:t>
            </a:r>
            <a:endParaRPr lang="en-US" altLang="zh-CN" sz="1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7134B53-F255-4A02-9B73-9A595C9C4C9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014292" y="6131123"/>
            <a:ext cx="8424936" cy="64807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36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院校征兵工作指南</a:t>
            </a:r>
            <a:r>
              <a:rPr lang="en-US" altLang="zh-CN" sz="36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</a:p>
        </p:txBody>
      </p:sp>
    </p:spTree>
    <p:extLst>
      <p:ext uri="{BB962C8B-B14F-4D97-AF65-F5344CB8AC3E}">
        <p14:creationId xmlns:p14="http://schemas.microsoft.com/office/powerpoint/2010/main" val="25240818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4183E-6 -7.40741E-7 L -0.24994 -7.40741E-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3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12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三、其他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2817BDD-AC80-44B1-BDC5-D5067906FE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93812" y="980728"/>
            <a:ext cx="10801200" cy="57606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spcBef>
                <a:spcPts val="600"/>
              </a:spcBef>
            </a:pP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问题：成绩未完全录入系统，致使审核受阻。</a:t>
            </a:r>
            <a:endParaRPr lang="en-US" altLang="zh-CN" sz="44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如：毕业实习、毕业设计（论文）、社会实践、艺海素质教育、汉字实践、课外科技、形势与政策、专业群拓展课。</a:t>
            </a:r>
            <a:endParaRPr lang="en-US" altLang="zh-CN" sz="44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endParaRPr lang="en-US" altLang="zh-CN" sz="44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原因：开课学期为</a:t>
            </a:r>
            <a:r>
              <a:rPr lang="en-US" altLang="zh-CN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1-8</a:t>
            </a: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，或者</a:t>
            </a:r>
            <a:r>
              <a:rPr lang="en-US" altLang="zh-CN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7-8</a:t>
            </a: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44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</a:p>
        </p:txBody>
      </p:sp>
    </p:spTree>
    <p:extLst>
      <p:ext uri="{BB962C8B-B14F-4D97-AF65-F5344CB8AC3E}">
        <p14:creationId xmlns:p14="http://schemas.microsoft.com/office/powerpoint/2010/main" val="377519658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三、其他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2817BDD-AC80-44B1-BDC5-D5067906FE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93812" y="692696"/>
            <a:ext cx="10657184" cy="619268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ts val="5300"/>
              </a:lnSpc>
              <a:spcBef>
                <a:spcPts val="600"/>
              </a:spcBef>
            </a:pP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解决思路：</a:t>
            </a:r>
            <a:endParaRPr lang="en-US" altLang="zh-CN" sz="28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300"/>
              </a:lnSpc>
              <a:spcBef>
                <a:spcPts val="600"/>
              </a:spcBef>
            </a:pP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学院检查学生缺失课程成绩，单独找开课单位核查学生该课程成绩是否合格，并留证据。</a:t>
            </a:r>
            <a:endParaRPr lang="en-US" altLang="zh-CN" sz="28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300"/>
              </a:lnSpc>
              <a:spcBef>
                <a:spcPts val="600"/>
              </a:spcBef>
            </a:pP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最后学院开具情况说明，说明学生已完成专业相应年级的人才培养方案所有课程的学习，成绩合格，符合毕业条件，预计毕业时间</a:t>
            </a: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XX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月，并附上成绩单及为未录入教务系统课程及成绩。情况说明须有学院领导签字及学院公章。</a:t>
            </a:r>
            <a:endParaRPr lang="en-US" altLang="zh-CN" sz="28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5300"/>
              </a:lnSpc>
              <a:spcBef>
                <a:spcPts val="600"/>
              </a:spcBef>
            </a:pP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或使用附件</a:t>
            </a: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资格审核情况表。</a:t>
            </a: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情况说明</a:t>
            </a: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附件</a:t>
            </a:r>
            <a:r>
              <a:rPr lang="en-US" altLang="zh-CN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1》</a:t>
            </a:r>
            <a:r>
              <a:rPr lang="zh-CN" altLang="en-US" sz="28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二者选其一。</a:t>
            </a:r>
            <a:endParaRPr lang="en-US" altLang="zh-CN" sz="28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75244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三、其他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2817BDD-AC80-44B1-BDC5-D5067906FE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65820" y="1268760"/>
            <a:ext cx="10657184" cy="453650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关于结业证换毕业证</a:t>
            </a:r>
            <a:endParaRPr lang="en-US" altLang="zh-CN" sz="44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对于申请结业证换毕业证的学生，学院应提前告知学生寄回结业证书，以免耽误毕业证书的发放。</a:t>
            </a:r>
          </a:p>
          <a:p>
            <a:pPr algn="ctr">
              <a:spcBef>
                <a:spcPts val="600"/>
              </a:spcBef>
            </a:pP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44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172463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55A6CB3-1589-4D1F-B7BA-7C7E25273D6B}"/>
              </a:ext>
            </a:extLst>
          </p:cNvPr>
          <p:cNvSpPr txBox="1"/>
          <p:nvPr/>
        </p:nvSpPr>
        <p:spPr>
          <a:xfrm>
            <a:off x="1341884" y="2348880"/>
            <a:ext cx="101531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一、往年资格审核工作情况反馈</a:t>
            </a:r>
            <a:endParaRPr lang="en-US" altLang="zh-CN" sz="40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40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en-US" altLang="zh-CN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2026</a:t>
            </a:r>
            <a:r>
              <a:rPr lang="zh-CN" altLang="en-US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月资格审核工作布置</a:t>
            </a:r>
            <a:endParaRPr lang="en-US" altLang="zh-CN" sz="40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40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三、其他</a:t>
            </a:r>
            <a:endParaRPr lang="zh-CN" altLang="en-US" sz="4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AFCF1E-D12E-4E0C-9E21-2B6692DD5E25}"/>
              </a:ext>
            </a:extLst>
          </p:cNvPr>
          <p:cNvSpPr txBox="1"/>
          <p:nvPr/>
        </p:nvSpPr>
        <p:spPr>
          <a:xfrm>
            <a:off x="4006180" y="672857"/>
            <a:ext cx="39877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主要事项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三、其他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2817BDD-AC80-44B1-BDC5-D5067906FE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65820" y="1268760"/>
            <a:ext cx="10657184" cy="453650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关于资格审核工作进度检查</a:t>
            </a:r>
            <a:endParaRPr lang="en-US" altLang="zh-CN" sz="44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44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一般安排在</a:t>
            </a:r>
            <a:r>
              <a:rPr lang="en-US" altLang="zh-CN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月中下旬  </a:t>
            </a:r>
            <a:endParaRPr lang="en-US" altLang="zh-CN" sz="44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199603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三、其他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2817BDD-AC80-44B1-BDC5-D5067906FE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65820" y="1268760"/>
            <a:ext cx="10657184" cy="50405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spcBef>
                <a:spcPts val="600"/>
              </a:spcBef>
            </a:pPr>
            <a:r>
              <a:rPr lang="zh-CN" altLang="en-US" sz="4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资格审核工作是毕业环节常态化工作，各二级学院作为责任主体，要高度重视，加强组织领导，完善工作队伍，主动作为，不等、不靠，仔细梳理、审核，对资格审核中存在的问题要做到早发现、早解决，按要求保质保量完成工作，以确保后续工作平稳顺利进行。   </a:t>
            </a:r>
            <a:endParaRPr lang="en-US" altLang="zh-CN" sz="44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493489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2817BDD-AC80-44B1-BDC5-D5067906FE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21804" y="2276872"/>
            <a:ext cx="10657184" cy="187220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15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感谢聆听</a:t>
            </a:r>
            <a:endParaRPr lang="en-US" altLang="zh-CN" sz="115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 descr="图片包含 文本&#10;&#10;描述已自动生成">
            <a:extLst>
              <a:ext uri="{FF2B5EF4-FFF2-40B4-BE49-F238E27FC236}">
                <a16:creationId xmlns:a16="http://schemas.microsoft.com/office/drawing/2014/main" id="{084B697D-3534-4021-8EEA-9E7515FB36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73" y="279698"/>
            <a:ext cx="2664296" cy="42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97291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一、往年资格审核工作情况反馈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5DAB176-E008-45C9-8BAE-201B85FC16B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89956" y="1124744"/>
            <a:ext cx="7988058" cy="54203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5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优  点</a:t>
            </a:r>
            <a:endParaRPr lang="en-US" altLang="zh-CN" sz="54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spcBef>
                <a:spcPts val="600"/>
              </a:spcBef>
            </a:pPr>
            <a:endParaRPr lang="en-US" altLang="zh-CN" sz="40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71500" indent="-571500" algn="di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学院领导重视度越来越高</a:t>
            </a:r>
          </a:p>
          <a:p>
            <a:pPr marL="571500" indent="-571500" algn="dist"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altLang="zh-CN" sz="40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71500" indent="-571500" algn="di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提前准备工作意识越来越强</a:t>
            </a:r>
            <a:endParaRPr lang="en-US" altLang="zh-CN" sz="40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71500" indent="-571500" algn="dist"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altLang="zh-CN" sz="40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71500" indent="-571500" algn="di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提交材料质量越来越好</a:t>
            </a:r>
            <a:endParaRPr lang="en-US" altLang="zh-CN" sz="40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</a:p>
        </p:txBody>
      </p:sp>
    </p:spTree>
    <p:extLst>
      <p:ext uri="{BB962C8B-B14F-4D97-AF65-F5344CB8AC3E}">
        <p14:creationId xmlns:p14="http://schemas.microsoft.com/office/powerpoint/2010/main" val="61454252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一、往年资格审核工作情况反馈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5DAB176-E008-45C9-8BAE-201B85FC16B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25860" y="980728"/>
            <a:ext cx="10081120" cy="54203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54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缺  点</a:t>
            </a:r>
            <a:endParaRPr lang="en-US" altLang="zh-CN" sz="54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71500" indent="-571500">
              <a:lnSpc>
                <a:spcPts val="5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错审</a:t>
            </a:r>
            <a:r>
              <a:rPr lang="zh-CN" altLang="en-US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：学生办理了“退学”，学院资格审核结论为：结业。</a:t>
            </a:r>
            <a:r>
              <a:rPr lang="zh-CN" altLang="en-US" sz="4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重大失误。</a:t>
            </a:r>
            <a:endParaRPr lang="en-US" altLang="zh-CN" sz="4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71500" indent="-571500">
              <a:lnSpc>
                <a:spcPts val="5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提交材料因不符合要求被反复退回：没严格按要求填写；填表的逻辑关系有误。</a:t>
            </a:r>
            <a:endParaRPr lang="en-US" altLang="zh-CN" sz="4000" dirty="0">
              <a:ln w="0"/>
              <a:solidFill>
                <a:srgbClr val="127C9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71500" indent="-571500">
              <a:lnSpc>
                <a:spcPts val="52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4000" dirty="0">
                <a:ln w="0"/>
                <a:solidFill>
                  <a:srgbClr val="127C9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没在规定时间内提交审核材料：提交材料不完整；延迟提交材料。</a:t>
            </a:r>
          </a:p>
          <a:p>
            <a:pPr>
              <a:spcBef>
                <a:spcPts val="600"/>
              </a:spcBef>
            </a:pPr>
            <a:endParaRPr lang="en-US" altLang="zh-CN" sz="2000" dirty="0">
              <a:solidFill>
                <a:srgbClr val="127C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rgbClr val="127C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</a:p>
        </p:txBody>
      </p:sp>
    </p:spTree>
    <p:extLst>
      <p:ext uri="{BB962C8B-B14F-4D97-AF65-F5344CB8AC3E}">
        <p14:creationId xmlns:p14="http://schemas.microsoft.com/office/powerpoint/2010/main" val="34323287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2026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月资格审核工作布置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6559F9E-361C-41E5-8A2D-444DB60C6C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317" b="7317"/>
          <a:stretch/>
        </p:blipFill>
        <p:spPr>
          <a:xfrm>
            <a:off x="909836" y="1268760"/>
            <a:ext cx="6582239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E0A160B-F16E-4A3D-9EC3-A937FB00B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835" y="4077072"/>
            <a:ext cx="10996125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0481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2026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月资格审核工作布置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5AD0B0-C4A4-4E34-A750-E3FD9C3C3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141" y="1844824"/>
            <a:ext cx="10234541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3213526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2026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月资格审核工作布置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08CA57F-BF77-4146-B3C4-2B60800051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931" y="1511796"/>
            <a:ext cx="8305187" cy="31413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921D473-99A2-4F3B-A508-B3273E3748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931" y="4725144"/>
            <a:ext cx="8305187" cy="1098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0049492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2026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月资格审核工作布置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8163E87-64CB-456E-9320-201FA3053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762" y="1124744"/>
            <a:ext cx="73533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07155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8C0DCE8-B380-4014-9031-95CE3BFDA4D4}"/>
              </a:ext>
            </a:extLst>
          </p:cNvPr>
          <p:cNvSpPr/>
          <p:nvPr/>
        </p:nvSpPr>
        <p:spPr>
          <a:xfrm>
            <a:off x="-1" y="116632"/>
            <a:ext cx="6448425" cy="792087"/>
          </a:xfrm>
          <a:custGeom>
            <a:avLst/>
            <a:gdLst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94412 w 6094412"/>
              <a:gd name="connsiteY2" fmla="*/ 963307 h 963307"/>
              <a:gd name="connsiteX3" fmla="*/ 0 w 6094412"/>
              <a:gd name="connsiteY3" fmla="*/ 963307 h 963307"/>
              <a:gd name="connsiteX4" fmla="*/ 0 w 6094412"/>
              <a:gd name="connsiteY4" fmla="*/ 0 h 963307"/>
              <a:gd name="connsiteX0" fmla="*/ 0 w 6094412"/>
              <a:gd name="connsiteY0" fmla="*/ 0 h 963307"/>
              <a:gd name="connsiteX1" fmla="*/ 6094412 w 6094412"/>
              <a:gd name="connsiteY1" fmla="*/ 0 h 963307"/>
              <a:gd name="connsiteX2" fmla="*/ 6086475 w 6094412"/>
              <a:gd name="connsiteY2" fmla="*/ 521543 h 963307"/>
              <a:gd name="connsiteX3" fmla="*/ 6094412 w 6094412"/>
              <a:gd name="connsiteY3" fmla="*/ 963307 h 963307"/>
              <a:gd name="connsiteX4" fmla="*/ 0 w 6094412"/>
              <a:gd name="connsiteY4" fmla="*/ 963307 h 963307"/>
              <a:gd name="connsiteX5" fmla="*/ 0 w 6094412"/>
              <a:gd name="connsiteY5" fmla="*/ 0 h 963307"/>
              <a:gd name="connsiteX0" fmla="*/ 0 w 6800850"/>
              <a:gd name="connsiteY0" fmla="*/ 0 h 963307"/>
              <a:gd name="connsiteX1" fmla="*/ 6094412 w 6800850"/>
              <a:gd name="connsiteY1" fmla="*/ 0 h 963307"/>
              <a:gd name="connsiteX2" fmla="*/ 6800850 w 6800850"/>
              <a:gd name="connsiteY2" fmla="*/ 512018 h 963307"/>
              <a:gd name="connsiteX3" fmla="*/ 6094412 w 6800850"/>
              <a:gd name="connsiteY3" fmla="*/ 963307 h 963307"/>
              <a:gd name="connsiteX4" fmla="*/ 0 w 6800850"/>
              <a:gd name="connsiteY4" fmla="*/ 963307 h 963307"/>
              <a:gd name="connsiteX5" fmla="*/ 0 w 6800850"/>
              <a:gd name="connsiteY5" fmla="*/ 0 h 963307"/>
              <a:gd name="connsiteX0" fmla="*/ 0 w 6448425"/>
              <a:gd name="connsiteY0" fmla="*/ 0 h 963307"/>
              <a:gd name="connsiteX1" fmla="*/ 6094412 w 6448425"/>
              <a:gd name="connsiteY1" fmla="*/ 0 h 963307"/>
              <a:gd name="connsiteX2" fmla="*/ 6448425 w 6448425"/>
              <a:gd name="connsiteY2" fmla="*/ 500434 h 963307"/>
              <a:gd name="connsiteX3" fmla="*/ 6094412 w 6448425"/>
              <a:gd name="connsiteY3" fmla="*/ 963307 h 963307"/>
              <a:gd name="connsiteX4" fmla="*/ 0 w 6448425"/>
              <a:gd name="connsiteY4" fmla="*/ 963307 h 963307"/>
              <a:gd name="connsiteX5" fmla="*/ 0 w 6448425"/>
              <a:gd name="connsiteY5" fmla="*/ 0 h 963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8425" h="963307">
                <a:moveTo>
                  <a:pt x="0" y="0"/>
                </a:moveTo>
                <a:lnTo>
                  <a:pt x="6094412" y="0"/>
                </a:lnTo>
                <a:lnTo>
                  <a:pt x="6448425" y="500434"/>
                </a:lnTo>
                <a:lnTo>
                  <a:pt x="6094412" y="963307"/>
                </a:lnTo>
                <a:lnTo>
                  <a:pt x="0" y="963307"/>
                </a:lnTo>
                <a:lnTo>
                  <a:pt x="0" y="0"/>
                </a:lnTo>
                <a:close/>
              </a:path>
            </a:pathLst>
          </a:custGeom>
          <a:solidFill>
            <a:srgbClr val="0D6EB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2026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月资格审核工作布置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0F41195-CA2D-458D-8C07-54A73388F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892" y="1340768"/>
            <a:ext cx="9002492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49167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动态预览图"/>
  <p:tag name="ISPRING_ULTRA_SCORM_COURSE_ID" val="8CCBC73F-4CDC-4AA8-A412-947226B715C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iIzEipS7wefAQAADMSAAAdAAAAdW5pdmVyc2FsL2NvbW1vbl9tZXNzYWdlcy5sbmetWOtu2zYU/l+g70AIKLABm9sOaFEMiQNaYmwisuRKdJzsAoGRGJuoJGa6uM1+7Wn2YHuSHVJyEqctJMUBYsOkcr5z/c4hdXTyJUvRVhSlVPmx9Xb0xkIij1Ui8/WxtWSnP3+wUFnxPOGpysWxlSsLnYxfvjhKeb6u+VrA75cvEDrKRFnCshzr1f0ayeTYWkwi258vsHcZuf7UjyZ0ao1tld3w/Ba5aq3+KH745f2HL2/fvf/x6HUr2QconGPX3YdCBundmx5AHgt8NwI04kYeuWDWWH8Pk/OXzKUescbtj2HSi4CcW2P93Sm3DALisSh0qUMiGkaez0wsXMKIY40vVY02fCtQpdBWis+o2gjIZCULgcpUJuZBrGAjr0WXMsefY+pFAQlZQG1Gfc8ah6oobn8ysLyuNqoAdSVKZMmvUpEYnVAz5vlNIUpQzSuoKQR/1UbCf6qMy3zUqTrAK+pNI+b7bhgRz9ntWGOSJ8gpuFYzECXAIQkAoOClKJ4gG5kqM+IIp+kwhBmdzlz4MG3CTK43KXyqoXYsCORgIfIuKagREkB1heHKDxwdNFCFOLrhZflZFclefTxMVBcw9WwfStBmD8CZxtgBQ44ldI6iEHHVBTYnYYinJJr4F1DIwDt/iIR/BnQ7GyJxSUKgCAm7ZDx8TqdYF7ym2K7+d/yKuS7n9BbxOAY5Hb6tVHUJOzqkwALDtHI0TE1IPi4hbRS736FxgwrRNau13Aqwo0hE0akIOotNHF1FH5f0t+gUU5c4EZSV468iZlqe1pjxW5SrCvFky/NYoCsR8xpq/RaeJTIxz3Sejf6/avk34lXbVV61DclzyMWrA+2hzIVGuuJF3oPij6D22uE3PKxLcK+qRHZTdXmhY99GYvQsVhzqlybcd53qk5cDPXqk/4nuhDbxcED956nCUmZ12kyYg2vxzrKhRdRpxNMCv2dPv+Q/tyVhM0cmFJrzRKr+EgRODnpWwrBP+0tR7xQULZpxBPOK5tcDdHp+C+Ap9FSMcwjVngnnEMIB8isyCSnTvBBXpaw6j1iGXE2Cvp3aGM60qajEPbevxLWC01wq+LY5acHENZkePUHZIBI/OAjujdUWxQOD1k3xgUmpzMD/pAfmck52EWyG4V4kVqpOE0P+VH4yAxFyU2fi6yPmdaEys5vyclf8zUA+OcSKxrmgUboYcFS642/v/D6g79OzHBIc2LPIxp5N9KVIcz3tKQQU0qFwWRi5eKLFgUsZr+INHDyuVZ0nPYGae41DTjGAtT6Hghfx5r9//u2J8ciSZhe1u78OAoHGoLsouQP73VOVKP/sAmF4si9nFn2k2nvgTq7ntZBRqMJnuW/xZjRlKoOtUbdeKPI2aZgxbM/mwIPQlL2qCzjmDkGY4+AMeqG5sVjjOS8+QSNlSqWDUEyodQFWw7TfX8XrKpW5GCJ72CjSDjO6iLDjmPcSQL5Uxp+amZvA7StuX1Ckat0bzJ5hD/rsIzyRyGogoBltuy4ERG/W9zTffj3p7laleb1z9PrB257/AVBLAwQUAAIACAA4iMx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iIzEjjGH92vAIAAFUKAAAhAAAAdW5pdmVyc2FsL2ZsYXNoX3NraW5fc2V0dGluZ3MueG1slVbbbtswDH3fVwTZe51dsPZBDZBeBhTo1mIt+i7bjC1ElgyJTpe/nyRLtZTEiRehQHR4DkVRJFOiN0wsP81mpJBcqhdAZKLSFgnYjJXX87xDlOKikAJB4IWQqqF8vvz8031I5pjnVHILaqpmTQsYjrl0nykSf8bVarFY3Y0JCtm0VOweZSUvclpsKiU7UZ4Nrd61oDgTG8M0/i8XizEmZxofEJokpvsru6ZJWgVagw3px71dZ1Wc5sDDSQv3magZjjp9+z3ZlmmGTrb6YteYrKUVpEm+Wtk1zhfGe/oql3adFiD8RUP99tWuUSqnO1Cp87vvdo0qZNu1/1MjrZKVTWiqOf2IHxouaWnaz0a1sOuswF7IHnT2FXx63F3jtvBf474ntl2V5M82r3sDwT56zmGJqgOShV1v07V8f+rQ9Acs15RrQ4ihgfRsgn6mnQ5uUmzg/YF3JsrYl0cGypvkXQO3fcCRuxQf+Le3N25WxE4/sChCBVsPRiEO4MD8bfJ6wIzAgfnCWQlPgu8OI9g39aLwyDfUP+fp/BsrCGq2pbeGXbDakx5t6+ooVA8ETiNLWGobzitrwL4byRzWh5QdxEQE3bKKIpPil+XlO3cZTbI9g6+145VFkCGHYwXnYjRjOk6X26f16K1pQfY/C8Pl+v0MzRS/nlNEWtSN+VnS85nXmTYxiZlnxxV2Tho6qAexlpHGnT0maqjagHqVkk89RkgEPdW97JtrjE6yKAckO55l4p0cS7/omhzUvXk1BjpkOQV7Ys2qmps/fGPwDuWeYsTaS7E2/gRlH3UZAb4IgKqiDlXbb3pL03FkHLYQmj8C3JXH7ka0qdKxglvhI6wxLjmPTKpJPyuGWklnSIQf4b+ZsBLHe5YJZY801+5mSeeHMTzEkgzmMM5s8cWTzO19LSWOjf0wgwa0/07+A1BLAwQUAAIACAA4iMxIKpYPZ/4CAACXCwAAJgAAAHVuaXZlcnNhbC9odG1sX3B1Ymxpc2hpbmdfc2V0dGluZ3MueG1szZZvTxoxGMDf8ymaLr6UU+emI3cYIxiJToiwTV+Zci1cY6+9tT3wfLVPsw+2T7KnV0CIjp1GloUQ6NM+v+df+7Th0X0q0IRpw5WM8G59ByMmY0W5HEf4y+B0+xAjY4mkRCjJIiwVRkfNWpjlQ8FN0mfWwlKDACNNI7MRTqzNGkEwnU7r3GTazSqRW+CbeqzSINPMMGmZDjJBCvixRcYMnhEqAOCbKjlTa9ZqCIWe9FnRXDDEKXguuQuKiDObChz4VUMS3421yiU9UUJppMfDCL87PHaf+RpPavGUSZcS0wShE9sGoZQ7J4jo8weGEsbHCXh7sI/RlFObRHhv31FgdfCUUrJ95MRRThSkQNoZPmWWUGKJH3p7lt1bMxd4ES0kSXk8gBnkwo9wa3B7dtNrX110Ls9vB93uxaDT806UOsEqJwxWDYXgkMp1zBZ2QmItiRPwG3RGRBgWBsui+bKRkivOuTEaKgGpL7UwGoGnoojwseZEYMQtETxezFqix8yecgExON3d+kha/Aj08cYJ0YYtG5rPGJfFuPlN5YKiQuVI8DuGrEIQUZ7Cv4Sh5XSjkVZpKRXEWGQEpwxNOJsyelRmaQb8k6EbMJHmoAmbLxPMegvfc/6AhmykNHAZmcBWBTk3nl9/ETgjxjxCydzHrf5Fp9W+7Vy22tdbLkBCJ0TGL4RDCVma2Y3wSYGksnM9SEdMcsPKolBOy7kqsdVfXwbD01z4Mr91MZbQGyzJZqy8pDB/9aCy2YRMyoPoDleJhiPIoSSeCRMxHHcuc1YVGBOJlBQFIjE0KuOO9YSr3IDEH2CPNq/30OsjLsvRGG4OsKgp05WQO7t77/c/fDw4/NSoB79+/NxeqzRr4T1BnDnfw0/WNvFFI3/aDcPA9c7n27DV+b/qwr2r9tcqmbpsXw8qFandr4TrVlnVPa+y6spfG72lK6OSC9Bmxv7YQKMRPOWW0bfcNK8o/Pr712+LNyr8BqNYu33/3yD8aPHcWnlfhcGzD8AayFcf083ab1BLAwQUAAIACAA4iMxIC+9qC5wBAAAfBgAAHwAAAHVuaXZlcnNhbC9odG1sX3NraW5fc2V0dGluZ3MuanONlE1vwjAMhu/8iiq7Tqj70EC7VYJJkzhMGrdph7SYUpEmVZJ2dIj/viYMSFJ3LL6QlyevY1fxfhR1i2Qkeo729rfdv/l7q4HRtKzh1tfZgF4anShWrGBZlMAKDiRAmtPRs3y4EJgx4dY0bd+NrXL8iDD/rClTLl4hFhLRFHa4QcAvRNthh7/P4sip61iT0+i01lrwcSa4Bq7HXMiSWobcvNjllhjAogF5BV3TDDzTiV1D5MVxmsRxMnO5TJQV5e1C5GKc0mybS1Hz1VD+TVuB7D759gh0bpM4dgFWKP2qoQwTz6cmhslKglLwm/dpbgKFGU2BOb6xXX+gnnG/oIBuClXoE53cmXDpiubQ69I0MeFjvPPqdXNios9p2Okj8XBvwiMYbUH2rGaPJjxQVHX1jw9YSZGbjvTQfs/PKBN0VfD8N3VsAuXMZY3tUPcuhdrrz4j3hETwhDbY8yuHZkcIKgTU3lg65VVB3gVmxzCRIzkEomHTqsHniA7niNl/RIRqTbNN2Y2Hbjh2baByC3IpBOtu/3ntnmGu0eEHUEsDBBQAAgAIAEmTzE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EmTzEga51dUdQAAAHQAAAAcAAAAdW5pdmVyc2FsL2xvY2FsX3NldHRpbmdzLnhtbLOxr8jNUShLLSrOzM+zVTLUM1BSSM1Lzk/JzEu3VQoNcdO1UFIoLknMS0nMyc9LtVXKy1dSsLfjssnJT07MCU4tKQEqLFYoyEmsTC0KSc0FMkpS/RJzgSqf7ZnyfMmuZ9Pan6/Yr6Cr8GT/umdTdirp23EBAF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Jk8x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BJk8xISnLKSHENAAAnIgAAFwAAAHVuaXZlcnNhbC91bml2ZXJzYWwucG5n7ZppVFNZtoCv5QTigO0r0WJqtQWrBBkiBCQkhTJoFYI1CDIYQCZFSAgISIBgQbWIAynhCcEAWVV2Y9cLczAhgRAVZTAJKZoKUwJBGSKEEMMlCYEEOoGqWr1W/+ufb+XHHc757jl377PP3mffu07hhQC/XTs+2QEAwK5zZ72/BoAt/gCwGWO0TVezetrOT3fZlPq132mgrtdiRlfYEu913gsAGvEmmqiturJx8tmQVADY3aE/NnWh/xEDAIfaznl7fXsTKR09f88uY/TWW7BcA+AAWp4J5shw4fsvtm71OfqXE3/ZcfqC0exnP915Z3Mncv9nX5kePmTq7e/adyuy6V6n2bQcCv9YIlTzvuRVnOtdDN9q5vmU/H+tZEZWwODoRRdVQHoHEd2euTBLrq9q0yywnyKz5T46eW49aVbgrx3q91Z2CF5M8nJXwZQ4fXVr5Ei3a8W2ksGI3Bz3Q7qa55edH0yeJLQpBsLYxroyMP/TtaOqabdK/tn156+G9jBFa6sq9kM9zOhrLs4i712/LY/8SHcxzdO3+tzIRl93iKA/f28ABmAABmAABmAABmAABmAABmAABmAABmAABmAA/7/BKyZLK0Xb6m81+P+22+AdNug2eWcPhAdLXZgsCayCKYeibUlqTrzVKbBlWs6dqOhqDd2t/2tZqlXOJYQtUAldCNziE2vLZq5Hfy9MoCEL2u2n5aJJ17UXLyafDSI91C/N2huyG/aQM9vAlmD2ZgB4PvrhzfF6WHPEckRXItjbVFuaia6mJwnAMifeTGzp2oXt20ueknBYNWCdrm+SehmhebsnsLaTL4ar6CVlETi15eDabDDrlLoT2o6Z9RCpez06U1ORN9/+lTaoDcxd7l/plJLKylEIFLqKksRgaaYcVA8Edaw5EDtwfdJL2OXT77m6NCE+IU6TfrmavxT4BhkDABZX2r0RnZea1Eoaixk+zyyPc5E5EcRKL9kxTLIjvdYlwUqVkFkX7QoTqdpVlajv6zoHj+BhC0USGypHQcHA4R++21OBTD+F6qxZMT5K6UWoewLbLc/bfJHIe730SwH8RtzcY/V0ynTlDBUDMghGThNUkgqsq0Ee2fMO3ktElaahcpFsCA4hyk/pz6rmJgnu7QRuUThmiYEw+asFyqRTiP3KWEJVtDNPnq9xVoxHNmEv0F7rZEpwdYzvSDsRv/mGC3csMbHeNS4en6f1nRUOxKLwEqKiHb+HkvHau1hN/yrq3RAsGAS966Tugjy262ibFdWzyObzOdW2zLUVEev+CSIFeSSYiQ+5LRWD1cTYMSQP+rH/2APPflSCgzMAoFjDxzMVBxeGakpz0C68xnIx9tlc8CFCeF/6+5exm7sSk2VQLO/KnpIMHsw2Z97GjhN7ZkDTJtU6fRVtsn+fFfVapxJLONDH9JkWiT1p8UzfOqw1CLYFODxGmdiuSKyaM6J5zcQhveoCdG9S47Lm5v0gNov2WDzESX+Rf4pUGJlyXtApSRCOZeez1m7nxrr+k8Y80JJJFqNMbB5sB1OfdAxVixJp9MerP/0ZozM4Q4UZnjmBzR5sxCLGvufnbAaSM7hvD3ZljxWH1uYz+bCuq7u5IfZrP24puT7iigyeUDJeMKDmPRCkXWZGbVWryplQg8o1simjMdC6qV8XDe+ZeZNgOVc77R4EPi0Jloyb5vW4JJnXkzFEd867mms2pRz6kSBx3XgcN8pl5ewzREFPOMsyHaIUOw4TZ2hnQjvTcQ/pqNZabqbY0V3mkjK60jJ3Q++WXZN0cVUYLg4WR1Y06FQmeK5pQLYiOUQW4jiTPIwZbAytkjD8HcsPpAyQrlc++CCNIRJR3SmQOM9At6EqYuYJ6jFnrytVZcahYb+OfPQmHBUVheAJe+He/n8b4vVfbczouz75mcqpnn3Git2x3x+npJDs6xGyjJez7ZuAlizUcv1JeE2Q5IrOtE6t8xH9/+Nfd80VTtvVR1lMvsNNPxZw+UYWzI1SJ/6hrHFrcZLQ+26ScI7feJmFmJHs/4Y6o+SN7odOL9NhDr4csJ2BC1fAp11pRqnlXSnIZnodf0VuB34pxedqJsplWkqdNXllGzA+T+8lmVY5zM+2irTzgglxKogTBuIWSkrQOJBoG7EyMniirVKuleWuSQUEncvcp9cehJZZZjzkM4bCuKkPM+0o91ck1C43ttNa1RQht56zFJILgjjPIvooHUfdpAR/vTjwevqUGLLX/5Y5DYuo4zi8hIqywTWRWqZhNrDCQ0ahAJDBrmi9ogiRN/V+Qr3qSArhfYLMlr82Qce3W1TIBeKxeWPwKUI7s7hs72tx5RlcGQSGx5gr+64c7lxlSE14fMcJWxuuI7vNXvaq5CBVgRlzVEH7w/kXefGHCQAUpcAJK6A3GNqpN+tj7YHEzvx9SvzqDKch6RXe+KhOgcgm0R1Si3xZUk9Csv5adFBJ+0Yf1QOfDsuYTmCvY18MQhpbO9CjiwH3EjvsROmjIS9izFlNXAjbsy/GxHfXGcGyJ3r08us21yDJJCzPOHkiSNbFzexwxaXRm9Ynb9F2eTAm7n3nMnWwS9O2w2bCjLX0ekYR5k142/ZgNan+Xo7F8DvO7IVK9qXaEp1rmA3vEThHHCXcT/JE9WdYFhF32IAjOgQa2Tx/EMa0hop3CZb4v6sURNq7x6UjcYh3e2XodPfcXqcJlfki5QXiFDfdgxxlbUxlfk0FSYlePxbMhA8kVOo8iN69k1IDDsWp4/A/UPLOFfji7f/EbRBFx8qq83o23iNe6rBeTV6oRedIFrc2Qge5LXzYc4/aMTwRvJ2kmU2JTRMBgNCSzLtTcOr6UMAlRtIv6Mbo28bGqavFw0ihqDccYb6atcL0o/7iXAaR7UztfuO6eoGc1qTzr8MQzsRYaVYpWBPZFNHrxH7GqtX+6KYLwagjBI1fAbuotYi/UOO/s9xMYguXF5bUZ08dt41YWx6Uge+f4Kuy56KtPSp93b679x/i4D2VQwup7w7FDcmimny+41K9WNJPm17nd3538MTIexFpZ5qHxdPcc9OmvwuSyG6szIhd9eygoqi5MnFY+ZBzx36iUoweTpSovLaXZCbVDPRkbilZkkSsYRd+DsyZPXmXY6KwC/RU/DpzEiLlUBj246x1e595Koioq5k3B261TgzHky7jAmCvdoqTaqCE+9ILj1cfVbATF2Wqb90ljo/YoRtmLo8KK9JaHYZY/Mk/jvf4YNxIzrGR3X4jwm8dywc7Eyor/BwLh/MnKSTtnHNxDacZwpul3loLZVoHU0+xdq1gBCwa+9F6ZKXB1JMlbN7dMpeOTHMJObLJMgDSsX9v3CXL4n7BmNKu/Mesny0SfvOe29roKul40lXHYYeJuLzuGlKIWTSuKpM6VTXUPKpsKYx0ri/kL7fciWwCX5o4VFgl9B9LeYjPnjxii1iV4wNxqlYRhq0Z345w81y8S+E6tPBXpkzJqomQabPJoNrgCR4DtzEMUw+gYy0L577pSvwHyezENCj372fFQDZF1olOv9Fkl2qz95lSJTRC8kWyolFvDbCFAZ/+pYKOE3jEdKLZFyDcmhI1vWA8kQYR8AVpgmUmCjbCuR6F3EdWYPa+iIkP0EUXu2um5baqMl268bOaPqHPOkjZ8nsR4agfwA9hPh/N07AsiysKHIyn+ZoYUUzGiLUBl9bjDu9LB2azpu3m3EbgbcxaVYvLJO+cxyiRC8hL9ryxLp26/WiayilmxyVog5ihPUnJ4hXo0qIM/y5pw44tQrQC5/5qVntzX5Bqly7BWuRAeHYIiBWFj9UHSE4VbnlmCtti9yJG/NDPiu7w/X3+NuX7G9a6oSvrl38I2/qHcG3GGxEZ+67QtpRkjuf/vs4FY+qwx3p9HYf3+s9XX/zzOI6sYh/SzTZiw8aiOIjMkoaKIfSkIEmkXgfs1KPg0vWVsXf2hwr3+HPQhiyrfQWTQhT58+faIFnZmTbztXPcnA37JPVG/dtCf8BTJUxlTyH+N7IJkmt1M+2fg6Q1jRiNDufxLBG2OZUIhzaRkVh56XexiyzDmbbWf5NYkYyA53IsFI6H7wxit+tTBli3NC8/vydptHLGWQTXOS4LPuqWaErv9kMs95XIcmRZ7AcYKxRLzUWP7d3eItIH+CndJIIyj08KlcIufVyL5DzcROYVd13pHW4M3cgLGwnim8+EwWn6vDB2vunRDKiTsOcJHs7YeeT4b76YO33gJXEpMAEFelnoBcN4KMHy8DiiiqBqphc6fLVntw1N7pPefTdLwQ8O5MUu/N0h59rBs67/7tC6VNvKCvQROPmWsFGg1fWTj2MZG00nqts/bTcOViszP+qu4MXs9iGwO4vrcQry04LPOG6NWwBgXNlyXkApw7x3lV2OWD0T/ilB+DEPvjLXM4FH4JbFt1XTjIO0x9t1r2jRbtmn331g6q//GDjtuEl3vpOVq8sHy478sUdB53C5dn767wShT/8X89oV0RqyaIu+9b3qR0IPNS/SYb2TtfnLzh3XHMvf6m2WcvqPXRBtlv5xS4Os1bSFgTC0fby+Izff/tPVhRq0m7saUd7OYX6yy0u/8wM45xPgXXc6Mu9fUEsDBBQAAgAIAEmTzEiV7pF+SwAAAGsAAAAbAAAAdW5pdmVyc2FsL3VuaXZlcnNhbC5wbmcueG1ss7GvyM1RKEstKs7Mz7NVMtQzULK34+WyKShKLctMLVeoAIoBBSFASaESyDVCcMszU0oygEIG5mYIwYzUzPSMElslCwNzuKA+0EwAUEsBAgAAFAACAAgAOIjMSKlLvB58BAAAMxIAAB0AAAAAAAAAAQAAAAAAAAAAAHVuaXZlcnNhbC9jb21tb25fbWVzc2FnZXMubG5nUEsBAgAAFAACAAgAOIjMSAh+CyMpAwAAhgwAACcAAAAAAAAAAQAAAAAAtwQAAHVuaXZlcnNhbC9mbGFzaF9wdWJsaXNoaW5nX3NldHRpbmdzLnhtbFBLAQIAABQAAgAIADiIzEjjGH92vAIAAFUKAAAhAAAAAAAAAAEAAAAAACUIAAB1bml2ZXJzYWwvZmxhc2hfc2tpbl9zZXR0aW5ncy54bWxQSwECAAAUAAIACAA4iMxIKpYPZ/4CAACXCwAAJgAAAAAAAAABAAAAAAAgCwAAdW5pdmVyc2FsL2h0bWxfcHVibGlzaGluZ19zZXR0aW5ncy54bWxQSwECAAAUAAIACAA4iMxIC+9qC5wBAAAfBgAAHwAAAAAAAAABAAAAAABiDgAAdW5pdmVyc2FsL2h0bWxfc2tpbl9zZXR0aW5ncy5qc1BLAQIAABQAAgAIAEmTzEg9PC/RwQAAAOUBAAAaAAAAAAAAAAEAAAAAADsQAAB1bml2ZXJzYWwvaTE4bl9wcmVzZXRzLnhtbFBLAQIAABQAAgAIAEmTzEga51dUdQAAAHQAAAAcAAAAAAAAAAEAAAAAADQRAAB1bml2ZXJzYWwvbG9jYWxfc2V0dGluZ3MueG1sUEsBAgAAFAACAAgARJRXRyO0Tvv7AgAAsAgAABQAAAAAAAAAAQAAAAAA4xEAAHVuaXZlcnNhbC9wbGF5ZXIueG1sUEsBAgAAFAACAAgASZPMSBep4UFvAQAA+wIAACkAAAAAAAAAAQAAAAAAEBUAAHVuaXZlcnNhbC9za2luX2N1c3RvbWl6YXRpb25fc2V0dGluZ3MueG1sUEsBAgAAFAACAAgASZPMSEpyykhxDQAAJyIAABcAAAAAAAAAAAAAAAAAxhYAAHVuaXZlcnNhbC91bml2ZXJzYWwucG5nUEsBAgAAFAACAAgASZPMSJXukX5LAAAAawAAABsAAAAAAAAAAQAAAAAAbCQAAHVuaXZlcnNhbC91bml2ZXJzYWwucG5nLnhtbFBLBQYAAAAACwALAEkDAADwJAAAAAA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自定义 14">
      <a:dk1>
        <a:srgbClr val="003C96"/>
      </a:dk1>
      <a:lt1>
        <a:srgbClr val="FFFFFF"/>
      </a:lt1>
      <a:dk2>
        <a:srgbClr val="414455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</TotalTime>
  <Words>801</Words>
  <Application>Microsoft Office PowerPoint</Application>
  <PresentationFormat>自定义</PresentationFormat>
  <Paragraphs>97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方正大标宋简体</vt:lpstr>
      <vt:lpstr>黑体</vt:lpstr>
      <vt:lpstr>微软雅黑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20356986@qq.com</cp:lastModifiedBy>
  <cp:revision>142</cp:revision>
  <dcterms:created xsi:type="dcterms:W3CDTF">2015-04-24T01:01:00Z</dcterms:created>
  <dcterms:modified xsi:type="dcterms:W3CDTF">2026-03-09T01:16:07Z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5CFAF5B107DF497CA942D1DDBD2F4DD8_12</vt:lpwstr>
  </property>
  <property fmtid="{D5CDD505-2E9C-101B-9397-08002B2CF9AE}" pid="3" name="KSOProductBuildVer">
    <vt:lpwstr>2052-12.1.0.24034</vt:lpwstr>
  </property>
</Properties>
</file>